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4"/>
  </p:normalViewPr>
  <p:slideViewPr>
    <p:cSldViewPr snapToGrid="0">
      <p:cViewPr varScale="1">
        <p:scale>
          <a:sx n="98" d="100"/>
          <a:sy n="98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AD0E-D110-2C4F-8669-9744B0F00282}" type="datetimeFigureOut">
              <a:rPr lang="pt-PT" smtClean="0"/>
              <a:t>05/03/23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55EF-73C1-114C-B500-F663BB9A80F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8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54C0-EF99-845A-9571-AED38757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5459C-064E-D715-8364-B08630B4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909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55D2-2E43-3955-5682-9FF88E0B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C729F-46AA-33E9-EE93-5C42EC617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32C8A-4A0A-7759-C773-EE7159A1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64FD4-216F-0270-706F-5FEB8C44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9C89C-18B7-03C8-83CC-6D9B6E83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7790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3E09E-C6AC-D20E-A4FE-5DC2E7009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A3DD6-194F-EECF-A0E8-8287C30D0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AA47B-4B25-B4C7-0E9B-EBD3335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ED38-3EA6-342F-89B7-BF50658B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D6BA-9FDA-8853-59D3-5143D606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904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B619-D37E-86C4-F4BC-1D0EB3E2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CE7E3-DF6A-7A2F-C781-B00C5BACD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AA473F4E-258A-C4A2-1D46-5C7267A82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154" y="-728218"/>
            <a:ext cx="8939687" cy="10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6CBD-51DE-1AAF-F0A3-E2FF32CD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5C764-2E72-8E28-81DA-C14653BB9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6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5197-1942-F2C7-53E8-526E9E85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0F45-E256-CF90-17CE-337B18B11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6F7A6-B4A8-550D-1D1D-6FD5FB4FE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8627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6CE3-6ED5-5D48-4ED3-176AA088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EBA79-F733-B7AB-0B4E-8CFE2513B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7C5DB-9842-6D78-212F-7B08D4C4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8C2C6-0398-7247-722A-7152A5AAD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6D727-ABE9-5D89-03A5-583A1ADB3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2264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C917-8997-4A06-B8BA-FD7211EA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140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2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F6DC-4266-3382-8223-E50C36E4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C152-471B-2331-F5BB-3DD65806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481F9-6807-4E71-86D1-F72DE4A69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F1AF5-E16A-FD53-7CCE-FEA049AC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34946-BFBE-1896-09F7-FE42C7E6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26A50-C647-EA06-F1C5-3142A792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92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58BB-0F1C-1B82-EA19-4A9E4AFF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1413C-5D3D-305E-5F72-620EBF735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FA6C8-E55F-F5AA-9ECC-5EB5870C8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C7558-254F-2421-556F-6755E539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072CB-3E14-271B-038B-35E56D7E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1DF54-7726-9903-0521-9ECE5C79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2502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AC71B-4FE7-3352-98C7-BB5248E0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BB8E9-346C-D13E-6245-F00D1269B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7CD1361-D6D7-EC82-E4C3-214D1DDC35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18816" y="6236811"/>
            <a:ext cx="2182368" cy="517425"/>
          </a:xfrm>
          <a:prstGeom prst="rect">
            <a:avLst/>
          </a:prstGeom>
        </p:spPr>
      </p:pic>
      <p:pic>
        <p:nvPicPr>
          <p:cNvPr id="1026" name="Picture 2" descr="Co-funded by the EU">
            <a:extLst>
              <a:ext uri="{FF2B5EF4-FFF2-40B4-BE49-F238E27FC236}">
                <a16:creationId xmlns:a16="http://schemas.microsoft.com/office/drawing/2014/main" id="{09A8C3D1-DA05-BEE5-0EBC-DB8C42F4C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" y="6236811"/>
            <a:ext cx="2438400" cy="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9A1F4656-FFDA-4BA3-8516-90E58C01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2">
            <a:extLst>
              <a:ext uri="{FF2B5EF4-FFF2-40B4-BE49-F238E27FC236}">
                <a16:creationId xmlns:a16="http://schemas.microsoft.com/office/drawing/2014/main" id="{4F4B154A-A26D-3ABB-3363-E91A6157E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" y="-355600"/>
            <a:ext cx="7239000" cy="711200"/>
          </a:xfrm>
          <a:prstGeom prst="rect">
            <a:avLst/>
          </a:prstGeom>
        </p:spPr>
      </p:pic>
      <p:pic>
        <p:nvPicPr>
          <p:cNvPr id="100" name="Vídeo 99">
            <a:extLst>
              <a:ext uri="{FF2B5EF4-FFF2-40B4-BE49-F238E27FC236}">
                <a16:creationId xmlns:a16="http://schemas.microsoft.com/office/drawing/2014/main" id="{086D455D-52BB-AB4C-4847-9724BF81C2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-1" b="-1"/>
          <a:stretch/>
        </p:blipFill>
        <p:spPr>
          <a:xfrm>
            <a:off x="663575" y="2343150"/>
            <a:ext cx="7239000" cy="3965575"/>
          </a:xfrm>
          <a:prstGeom prst="rect">
            <a:avLst/>
          </a:prstGeom>
        </p:spPr>
      </p:pic>
      <p:pic>
        <p:nvPicPr>
          <p:cNvPr id="12" name="Picture 2" descr="Co-funded by the EU">
            <a:extLst>
              <a:ext uri="{FF2B5EF4-FFF2-40B4-BE49-F238E27FC236}">
                <a16:creationId xmlns:a16="http://schemas.microsoft.com/office/drawing/2014/main" id="{74FA7AAF-B7F1-8831-C45B-F1CAB589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6300787"/>
            <a:ext cx="3551238" cy="557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DF842-DCAB-4482-80D8-28E1F0C356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89" r="-2" b="-2"/>
          <a:stretch/>
        </p:blipFill>
        <p:spPr>
          <a:xfrm>
            <a:off x="8474869" y="2181224"/>
            <a:ext cx="3551238" cy="4119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62558-EAE9-3930-7CAC-339577BD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31" y="1100771"/>
            <a:ext cx="5257798" cy="726224"/>
          </a:xfrm>
        </p:spPr>
        <p:txBody>
          <a:bodyPr wrap="square" anchor="ctr">
            <a:normAutofit/>
          </a:bodyPr>
          <a:lstStyle/>
          <a:p>
            <a:pPr algn="l"/>
            <a:r>
              <a:rPr lang="pt-PT" sz="3600" b="1" dirty="0" err="1"/>
              <a:t>Handbook</a:t>
            </a:r>
            <a:endParaRPr lang="en-PT" sz="3600" b="1"/>
          </a:p>
        </p:txBody>
      </p:sp>
    </p:spTree>
    <p:extLst>
      <p:ext uri="{BB962C8B-B14F-4D97-AF65-F5344CB8AC3E}">
        <p14:creationId xmlns:p14="http://schemas.microsoft.com/office/powerpoint/2010/main" val="12596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B852-739F-6A0C-4F7D-684170E2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The concept of pedagogical documentation in childhood education</a:t>
            </a:r>
            <a:endParaRPr lang="en-PT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8407-B5C0-6B28-3DA9-8652CF55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1" indent="0">
              <a:lnSpc>
                <a:spcPct val="115000"/>
              </a:lnSpc>
              <a:buNone/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FreeSans"/>
            </a:endParaRPr>
          </a:p>
          <a:p>
            <a:pPr marL="12700" lvl="1" indent="0">
              <a:lnSpc>
                <a:spcPct val="115000"/>
              </a:lnSpc>
              <a:buNone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FreeSans"/>
              </a:rPr>
              <a:t>Definition and relevance of the pedagogical documentation in childhood education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1.1. What is pedagogical documentation?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1.2 Characteristics of pedagogical documentation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1.3 Examples of National policy requirements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Self-reflection suggestions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1.5 Practical Tools for everyday activities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FAF2A2-3E36-9F00-79E9-0E95679E2564}"/>
              </a:ext>
            </a:extLst>
          </p:cNvPr>
          <p:cNvSpPr txBox="1"/>
          <p:nvPr/>
        </p:nvSpPr>
        <p:spPr>
          <a:xfrm>
            <a:off x="8564882" y="5227150"/>
            <a:ext cx="243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partners</a:t>
            </a:r>
          </a:p>
          <a:p>
            <a:pPr algn="ctr"/>
            <a:r>
              <a:rPr lang="pt-PT" dirty="0">
                <a:effectLst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584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C9FD3-0F35-E0FA-3D04-428FD5A2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2. </a:t>
            </a:r>
            <a:r>
              <a:rPr lang="pt-PT" sz="4000" dirty="0" err="1"/>
              <a:t>Relationship</a:t>
            </a:r>
            <a:r>
              <a:rPr lang="pt-PT" sz="4000" dirty="0"/>
              <a:t> </a:t>
            </a:r>
            <a:r>
              <a:rPr lang="pt-PT" sz="4000" dirty="0" err="1"/>
              <a:t>between</a:t>
            </a:r>
            <a:r>
              <a:rPr lang="pt-PT" sz="4000" dirty="0"/>
              <a:t> </a:t>
            </a:r>
            <a:r>
              <a:rPr lang="pt-PT" sz="4000" dirty="0" err="1"/>
              <a:t>pedagogical</a:t>
            </a:r>
            <a:r>
              <a:rPr lang="pt-PT" sz="4000" dirty="0"/>
              <a:t> </a:t>
            </a:r>
            <a:r>
              <a:rPr lang="pt-PT" sz="4000" dirty="0" err="1"/>
              <a:t>documentation</a:t>
            </a:r>
            <a:r>
              <a:rPr lang="pt-PT" sz="4000" dirty="0"/>
              <a:t> </a:t>
            </a:r>
            <a:r>
              <a:rPr lang="pt-PT" sz="4000" dirty="0" err="1"/>
              <a:t>and</a:t>
            </a:r>
            <a:r>
              <a:rPr lang="pt-PT" sz="4000" dirty="0"/>
              <a:t> </a:t>
            </a:r>
            <a:r>
              <a:rPr lang="pt-PT" sz="4000" dirty="0" err="1"/>
              <a:t>children's</a:t>
            </a:r>
            <a:r>
              <a:rPr lang="pt-PT" sz="4000" dirty="0"/>
              <a:t> </a:t>
            </a:r>
            <a:r>
              <a:rPr lang="pt-PT" sz="4000" dirty="0" err="1"/>
              <a:t>learning</a:t>
            </a:r>
            <a:endParaRPr lang="pt-PT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5A36B6-7A50-2861-1086-60142639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lvl="1" indent="-39688">
              <a:lnSpc>
                <a:spcPct val="115000"/>
              </a:lnSpc>
              <a:buNone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FreeSans"/>
              </a:rPr>
              <a:t>Understanding how pedagogical documentation and assessment process can support the learning processes.</a:t>
            </a:r>
            <a:r>
              <a:rPr lang="pt-PT" dirty="0">
                <a:effectLst/>
                <a:latin typeface="+mj-lt"/>
              </a:rPr>
              <a:t> 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2.1 The children as learners and the practices of educators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2.2 Pedagogical Documentation and emergent Curriculum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2.3 Methods for collecting and presenting learning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2.4 Self-reflection suggestions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2.5 Practical Tools for everyday activities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E8F8EE-4080-5360-8742-BF80C1F32327}"/>
              </a:ext>
            </a:extLst>
          </p:cNvPr>
          <p:cNvSpPr txBox="1"/>
          <p:nvPr/>
        </p:nvSpPr>
        <p:spPr>
          <a:xfrm>
            <a:off x="8671562" y="5535838"/>
            <a:ext cx="243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partners</a:t>
            </a:r>
          </a:p>
          <a:p>
            <a:pPr algn="ctr"/>
            <a:r>
              <a:rPr lang="pt-PT" dirty="0">
                <a:effectLst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75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70340-3ADB-A2FB-06A9-D065590C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3.	</a:t>
            </a:r>
            <a:r>
              <a:rPr lang="pt-PT" sz="4000" dirty="0" err="1"/>
              <a:t>Participatory</a:t>
            </a:r>
            <a:r>
              <a:rPr lang="pt-PT" sz="4000" dirty="0"/>
              <a:t> </a:t>
            </a:r>
            <a:r>
              <a:rPr lang="pt-PT" sz="4000" dirty="0" err="1"/>
              <a:t>Pedagogies</a:t>
            </a:r>
            <a:r>
              <a:rPr lang="pt-PT" sz="4000" dirty="0"/>
              <a:t> in </a:t>
            </a:r>
            <a:r>
              <a:rPr lang="pt-PT" sz="4000" dirty="0" err="1"/>
              <a:t>Childhood</a:t>
            </a:r>
            <a:r>
              <a:rPr lang="pt-PT" sz="4000" dirty="0"/>
              <a:t> </a:t>
            </a:r>
            <a:r>
              <a:rPr lang="pt-PT" sz="4000" dirty="0" err="1"/>
              <a:t>Education</a:t>
            </a:r>
            <a:endParaRPr lang="pt-PT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CC78DB-BD52-AD9A-ED73-538728CE4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2036653"/>
            <a:ext cx="10515600" cy="422160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FreeSans"/>
              </a:rPr>
              <a:t>Reflection on participatory pedagogies and their role for the construction of a child-friendly school, promoting communication and dialogue with families and the community.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-396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3.1.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 Scope Approach</a:t>
            </a:r>
            <a:endParaRPr lang="pt-PT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-396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3.2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Reggio Emilia Approach</a:t>
            </a:r>
            <a:endParaRPr lang="pt-PT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-396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3.3 Play-based learning</a:t>
            </a:r>
            <a:endParaRPr lang="pt-PT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 indent="-396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2200" dirty="0">
                <a:latin typeface="+mj-lt"/>
                <a:cs typeface="Times New Roman" panose="02020603050405020304" pitchFamily="18" charset="0"/>
              </a:rPr>
              <a:t>3.4 Self-reflection suggestions</a:t>
            </a:r>
            <a:endParaRPr lang="pt-PT" sz="2200" dirty="0">
              <a:latin typeface="+mj-lt"/>
              <a:cs typeface="Times New Roman" panose="02020603050405020304" pitchFamily="18" charset="0"/>
            </a:endParaRPr>
          </a:p>
          <a:p>
            <a:pPr marL="401638" indent="-396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2200" dirty="0">
                <a:latin typeface="+mj-lt"/>
                <a:cs typeface="Times New Roman" panose="02020603050405020304" pitchFamily="18" charset="0"/>
              </a:rPr>
              <a:t>3.5 </a:t>
            </a:r>
            <a:r>
              <a:rPr lang="en-GB" sz="2200" dirty="0">
                <a:latin typeface="+mj-lt"/>
                <a:cs typeface="Times New Roman" panose="02020603050405020304" pitchFamily="18" charset="0"/>
              </a:rPr>
              <a:t>Practical Tools for everyday activities</a:t>
            </a:r>
            <a:r>
              <a:rPr lang="pt-PT" sz="22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81C50C-EC75-A748-A216-528C8050D83A}"/>
              </a:ext>
            </a:extLst>
          </p:cNvPr>
          <p:cNvSpPr txBox="1"/>
          <p:nvPr/>
        </p:nvSpPr>
        <p:spPr>
          <a:xfrm>
            <a:off x="8355876" y="5227150"/>
            <a:ext cx="243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partners</a:t>
            </a:r>
          </a:p>
          <a:p>
            <a:pPr algn="ctr"/>
            <a:r>
              <a:rPr lang="pt-PT" dirty="0">
                <a:effectLst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488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348A0-A5C6-4288-A048-5AEF141D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479425" algn="l"/>
              </a:tabLst>
            </a:pPr>
            <a:r>
              <a:rPr lang="pt-PT" sz="4000" dirty="0"/>
              <a:t>4.	</a:t>
            </a:r>
            <a:r>
              <a:rPr lang="pt-PT" sz="4000" dirty="0" err="1"/>
              <a:t>Holistic</a:t>
            </a:r>
            <a:r>
              <a:rPr lang="pt-PT" sz="4000" dirty="0"/>
              <a:t> </a:t>
            </a:r>
            <a:r>
              <a:rPr lang="pt-PT" sz="4000" dirty="0" err="1"/>
              <a:t>approach</a:t>
            </a:r>
            <a:endParaRPr lang="pt-PT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DF5E6C-7093-B8F1-C9FB-0C9B7BF1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Understanding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child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as a singular individual,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but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also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his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wholeness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considering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all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his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experiences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interests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his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identity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regarding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his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personal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social,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emotional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motor,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cognitive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skills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environment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that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surrounds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him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dirty="0"/>
              <a:t>4.1	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Principles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Holistic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Pedagogy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wholeness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interconnectedness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inclusion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balance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4000" dirty="0">
                <a:latin typeface="+mj-lt"/>
                <a:cs typeface="Times New Roman" panose="02020603050405020304" pitchFamily="18" charset="0"/>
              </a:rPr>
              <a:t>4.2	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child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as a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whole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role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professionals</a:t>
            </a:r>
            <a:endParaRPr lang="pt-PT" sz="4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4000" dirty="0">
                <a:latin typeface="+mj-lt"/>
                <a:cs typeface="Times New Roman" panose="02020603050405020304" pitchFamily="18" charset="0"/>
              </a:rPr>
              <a:t>4.3	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interconnectedness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between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development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learning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curriculum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4000" dirty="0">
                <a:latin typeface="+mj-lt"/>
                <a:cs typeface="Times New Roman" panose="02020603050405020304" pitchFamily="18" charset="0"/>
              </a:rPr>
              <a:t>4.4	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integration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knowledge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action</a:t>
            </a:r>
            <a:endParaRPr lang="pt-PT" sz="4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4000" dirty="0">
                <a:latin typeface="+mj-lt"/>
                <a:cs typeface="Times New Roman" panose="02020603050405020304" pitchFamily="18" charset="0"/>
              </a:rPr>
              <a:t>4.5	Self-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reflection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suggestions</a:t>
            </a:r>
            <a:endParaRPr lang="pt-PT" sz="4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t-PT" sz="4000" dirty="0">
                <a:latin typeface="+mj-lt"/>
                <a:cs typeface="Times New Roman" panose="02020603050405020304" pitchFamily="18" charset="0"/>
              </a:rPr>
              <a:t>4.6	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Practical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Tools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for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everyday</a:t>
            </a:r>
            <a:r>
              <a:rPr lang="pt-PT" sz="4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+mj-lt"/>
                <a:cs typeface="Times New Roman" panose="02020603050405020304" pitchFamily="18" charset="0"/>
              </a:rPr>
              <a:t>activities</a:t>
            </a:r>
            <a:endParaRPr lang="pt-PT" sz="4000" dirty="0">
              <a:latin typeface="+mj-lt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25C294-6E17-AB32-B627-7EC92A374758}"/>
              </a:ext>
            </a:extLst>
          </p:cNvPr>
          <p:cNvSpPr txBox="1"/>
          <p:nvPr/>
        </p:nvSpPr>
        <p:spPr>
          <a:xfrm>
            <a:off x="8708574" y="5535838"/>
            <a:ext cx="243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partners</a:t>
            </a:r>
          </a:p>
          <a:p>
            <a:pPr algn="ctr"/>
            <a:r>
              <a:rPr lang="pt-PT" dirty="0">
                <a:effectLst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963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3814A-F2D6-DE53-A9CE-0A5B7B01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5.	</a:t>
            </a:r>
            <a:r>
              <a:rPr lang="pt-PT" sz="4000" dirty="0" err="1"/>
              <a:t>Ethical</a:t>
            </a:r>
            <a:r>
              <a:rPr lang="pt-PT" sz="4000" dirty="0"/>
              <a:t> </a:t>
            </a:r>
            <a:r>
              <a:rPr lang="pt-PT" sz="4000" dirty="0" err="1"/>
              <a:t>principles</a:t>
            </a:r>
            <a:r>
              <a:rPr lang="pt-PT" sz="4000" dirty="0"/>
              <a:t> in </a:t>
            </a:r>
            <a:r>
              <a:rPr lang="pt-PT" sz="4000" dirty="0" err="1"/>
              <a:t>pedagogical</a:t>
            </a:r>
            <a:r>
              <a:rPr lang="pt-PT" sz="4000" dirty="0"/>
              <a:t> </a:t>
            </a:r>
            <a:r>
              <a:rPr lang="pt-PT" sz="4000" dirty="0" err="1"/>
              <a:t>documentation</a:t>
            </a:r>
            <a:endParaRPr lang="pt-PT" sz="4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4D38D82-1492-FF53-AB6D-03AC66169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FreeSans"/>
              </a:rPr>
              <a:t>Assessing ethical issues related to the children’s participation in the documentation</a:t>
            </a:r>
            <a:endParaRPr lang="pt-PT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5.1 The guarantee of children´s rights during the learning process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5.2 The agency and participation of children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5.3 The respect for Children during the data collection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5.4 Self-reflection suggestions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5.5 Practical Tools for everyday activities</a:t>
            </a:r>
            <a:endParaRPr lang="pt-P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845780-FBDE-A39B-492B-59C85F221608}"/>
              </a:ext>
            </a:extLst>
          </p:cNvPr>
          <p:cNvSpPr txBox="1"/>
          <p:nvPr/>
        </p:nvSpPr>
        <p:spPr>
          <a:xfrm>
            <a:off x="8617134" y="4939767"/>
            <a:ext cx="243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partners</a:t>
            </a:r>
          </a:p>
          <a:p>
            <a:pPr algn="ctr"/>
            <a:r>
              <a:rPr lang="pt-PT" dirty="0">
                <a:effectLst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606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336</Words>
  <Application>Microsoft Macintosh PowerPoint</Application>
  <PresentationFormat>Ecrã Panorâmico</PresentationFormat>
  <Paragraphs>48</Paragraphs>
  <Slides>6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Handbook</vt:lpstr>
      <vt:lpstr>1. The concept of pedagogical documentation in childhood education</vt:lpstr>
      <vt:lpstr>2. Relationship between pedagogical documentation and children's learning</vt:lpstr>
      <vt:lpstr>3. Participatory Pedagogies in Childhood Education</vt:lpstr>
      <vt:lpstr>4. Holistic approach</vt:lpstr>
      <vt:lpstr>5. Ethical principles in pedagogical 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Pedro Lopes</dc:creator>
  <cp:lastModifiedBy>Cristina Mesquita</cp:lastModifiedBy>
  <cp:revision>4</cp:revision>
  <dcterms:created xsi:type="dcterms:W3CDTF">2023-03-05T20:22:31Z</dcterms:created>
  <dcterms:modified xsi:type="dcterms:W3CDTF">2023-03-05T21:24:07Z</dcterms:modified>
</cp:coreProperties>
</file>